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0" r:id="rId3"/>
    <p:sldId id="294" r:id="rId4"/>
    <p:sldId id="314" r:id="rId5"/>
    <p:sldId id="315" r:id="rId6"/>
    <p:sldId id="311" r:id="rId7"/>
    <p:sldId id="259" r:id="rId8"/>
    <p:sldId id="282" r:id="rId9"/>
    <p:sldId id="343" r:id="rId10"/>
    <p:sldId id="320" r:id="rId11"/>
    <p:sldId id="265" r:id="rId12"/>
    <p:sldId id="266" r:id="rId13"/>
    <p:sldId id="300" r:id="rId14"/>
    <p:sldId id="344" r:id="rId15"/>
    <p:sldId id="347" r:id="rId16"/>
    <p:sldId id="324" r:id="rId17"/>
    <p:sldId id="348" r:id="rId18"/>
    <p:sldId id="342" r:id="rId19"/>
    <p:sldId id="304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zzo01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80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2ACEDE20-287B-434E-BB87-EA55C2BF00D7}" type="datetime1">
              <a:rPr lang="en-US"/>
              <a:pPr>
                <a:defRPr/>
              </a:pPr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5DE8572-D6CC-43FA-AB30-5FAB424F1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966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C1EDE89-7317-4699-A589-488C7FF51C2E}" type="datetime1">
              <a:rPr lang="en-US"/>
              <a:pPr>
                <a:defRPr/>
              </a:pPr>
              <a:t>8/10/2015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E173D066-0AC6-4F34-926C-DD1E8BFFB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1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00791-FF4B-4083-9777-9343F9EC752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10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7F478-9DFE-4DA8-8D6D-E3A906F9328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30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E9C0E-C742-4C29-89E9-F035C309809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1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A9445-51D5-4706-8CAC-1DF786973A5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09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3D066-0AC6-4F34-926C-DD1E8BFFB4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07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1586-36B8-43C7-B130-25CA691ACA12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3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107AB-3BD4-4FCA-AFDE-9A176A75030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55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0B553-5AE0-41CF-9E5E-B98EA354B66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45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E15B2-3EC9-459C-9D1B-95C81BE3ADFF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89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73C44-E7DC-412D-8400-1B4AB05DE81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21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962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962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07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6" name="Group 8"/>
          <p:cNvGrpSpPr>
            <a:grpSpLocks/>
          </p:cNvGrpSpPr>
          <p:nvPr userDrawn="1"/>
        </p:nvGrpSpPr>
        <p:grpSpPr bwMode="auto">
          <a:xfrm>
            <a:off x="0" y="3175"/>
            <a:ext cx="9144000" cy="6854825"/>
            <a:chOff x="0" y="2"/>
            <a:chExt cx="5760" cy="4318"/>
          </a:xfrm>
        </p:grpSpPr>
        <p:pic>
          <p:nvPicPr>
            <p:cNvPr id="3077" name="Picture 3" descr="bkgrnd_title-transparen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60" cy="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7" descr="NisongerCenterULCMAC_4C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36" y="3504"/>
              <a:ext cx="123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+mj-lt"/>
          <a:ea typeface="ＭＳ Ｐゴシック" pitchFamily="-111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  <a:ea typeface="ＭＳ Ｐゴシック" pitchFamily="-11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  <a:ea typeface="ＭＳ Ｐゴシック" pitchFamily="-11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  <a:ea typeface="ＭＳ Ｐゴシック" pitchFamily="-11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  <a:ea typeface="ＭＳ Ｐゴシック" pitchFamily="-111" charset="-128"/>
          <a:cs typeface="ＭＳ Ｐゴシック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1131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omas.hess@dodd.ohio.gov" TargetMode="External"/><Relationship Id="rId4" Type="http://schemas.openxmlformats.org/officeDocument/2006/relationships/hyperlink" Target="mailto:Margo.Izzo@osum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da.osu.edu/resources/fastfacts/index.htm" TargetMode="External"/><Relationship Id="rId3" Type="http://schemas.openxmlformats.org/officeDocument/2006/relationships/hyperlink" Target="http://www.thinkcollege.net/" TargetMode="External"/><Relationship Id="rId7" Type="http://schemas.openxmlformats.org/officeDocument/2006/relationships/hyperlink" Target="http://www.ahea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set.org/" TargetMode="External"/><Relationship Id="rId5" Type="http://schemas.openxmlformats.org/officeDocument/2006/relationships/hyperlink" Target="http://www.ncwd-youth.info/" TargetMode="External"/><Relationship Id="rId4" Type="http://schemas.openxmlformats.org/officeDocument/2006/relationships/hyperlink" Target="http://www.nsttac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924800" cy="2286000"/>
          </a:xfrm>
        </p:spPr>
        <p:txBody>
          <a:bodyPr/>
          <a:lstStyle/>
          <a:p>
            <a:r>
              <a:rPr lang="en-US" sz="3900" dirty="0" smtClean="0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 sz="3900" dirty="0" smtClean="0">
                <a:solidFill>
                  <a:schemeClr val="tx1"/>
                </a:solidFill>
                <a:ea typeface="ＭＳ Ｐゴシック"/>
              </a:rPr>
            </a:br>
            <a:r>
              <a:rPr lang="en-US" b="1" dirty="0" smtClean="0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 b="1" dirty="0" smtClean="0">
                <a:solidFill>
                  <a:schemeClr val="tx1"/>
                </a:solidFill>
                <a:ea typeface="ＭＳ Ｐゴシック"/>
              </a:rPr>
            </a:br>
            <a:r>
              <a:rPr lang="en-US" sz="3600" b="1" dirty="0">
                <a:solidFill>
                  <a:srgbClr val="C00000"/>
                </a:solidFill>
                <a:ea typeface="ＭＳ Ｐゴシック"/>
              </a:rPr>
              <a:t>Going to College:</a:t>
            </a:r>
            <a:br>
              <a:rPr lang="en-US" sz="3600" b="1" dirty="0">
                <a:solidFill>
                  <a:srgbClr val="C00000"/>
                </a:solidFill>
                <a:ea typeface="ＭＳ Ｐゴシック"/>
              </a:rPr>
            </a:br>
            <a:r>
              <a:rPr lang="en-US" sz="3600" b="1" dirty="0">
                <a:solidFill>
                  <a:srgbClr val="C00000"/>
                </a:solidFill>
                <a:ea typeface="ＭＳ Ｐゴシック"/>
              </a:rPr>
              <a:t>A Bridge to Employment </a:t>
            </a:r>
            <a:br>
              <a:rPr lang="en-US" sz="3600" b="1" dirty="0">
                <a:solidFill>
                  <a:srgbClr val="C00000"/>
                </a:solidFill>
                <a:ea typeface="ＭＳ Ｐゴシック"/>
              </a:rPr>
            </a:br>
            <a:r>
              <a:rPr lang="en-US" sz="3600" b="1" dirty="0">
                <a:solidFill>
                  <a:srgbClr val="C00000"/>
                </a:solidFill>
                <a:ea typeface="ＭＳ Ｐゴシック"/>
              </a:rPr>
              <a:t>for </a:t>
            </a:r>
            <a:r>
              <a:rPr lang="en-US" sz="3600" b="1" dirty="0" smtClean="0">
                <a:solidFill>
                  <a:srgbClr val="C00000"/>
                </a:solidFill>
                <a:ea typeface="ＭＳ Ｐゴシック"/>
              </a:rPr>
              <a:t>Students with Autism</a:t>
            </a:r>
            <a:r>
              <a:rPr lang="en-US" sz="4000" b="1" dirty="0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 sz="4000" b="1" dirty="0">
                <a:solidFill>
                  <a:schemeClr val="tx1"/>
                </a:solidFill>
                <a:ea typeface="ＭＳ Ｐゴシック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/>
              </a:rPr>
              <a:t>August 11, 2015</a:t>
            </a:r>
            <a:r>
              <a:rPr lang="en-US" sz="3900" dirty="0" smtClean="0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 sz="3900" dirty="0" smtClean="0">
                <a:solidFill>
                  <a:schemeClr val="tx1"/>
                </a:solidFill>
                <a:ea typeface="ＭＳ Ｐゴシック"/>
              </a:rPr>
            </a:br>
            <a:r>
              <a:rPr lang="en-US" i="1" dirty="0" smtClean="0">
                <a:solidFill>
                  <a:schemeClr val="tx1"/>
                </a:solidFill>
                <a:ea typeface="ＭＳ Ｐゴシック"/>
              </a:rPr>
              <a:t/>
            </a:r>
            <a:br>
              <a:rPr lang="en-US" i="1" dirty="0" smtClean="0">
                <a:solidFill>
                  <a:schemeClr val="tx1"/>
                </a:solidFill>
                <a:ea typeface="ＭＳ Ｐゴシック"/>
              </a:rPr>
            </a:br>
            <a:endParaRPr lang="en-US" i="1" dirty="0" smtClean="0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934200" y="3352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0" name="Picture 7" descr="kyle and Staff OHIO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4343400" cy="30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 flipH="1">
            <a:off x="914400" y="2362200"/>
            <a:ext cx="373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Margo Vreeburg Izzo, Ph.D.</a:t>
            </a:r>
          </a:p>
          <a:p>
            <a:r>
              <a:rPr lang="en-US" dirty="0" smtClean="0">
                <a:hlinkClick r:id="rId4"/>
              </a:rPr>
              <a:t>Margo.Izzo@osumc.edu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Thomas M. Hess, MA</a:t>
            </a:r>
          </a:p>
          <a:p>
            <a:r>
              <a:rPr lang="en-US" dirty="0" smtClean="0">
                <a:hlinkClick r:id="rId5"/>
              </a:rPr>
              <a:t>Thomas.hess@dodd.ohio.gov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990600"/>
          </a:xfrm>
        </p:spPr>
        <p:txBody>
          <a:bodyPr/>
          <a:lstStyle/>
          <a:p>
            <a:pPr lvl="1"/>
            <a:r>
              <a:rPr lang="en-US" b="1" dirty="0" smtClean="0"/>
              <a:t>2014-2015 Employment Data</a:t>
            </a:r>
            <a:br>
              <a:rPr lang="en-US" b="1" dirty="0" smtClean="0"/>
            </a:br>
            <a:r>
              <a:rPr lang="en-US" sz="1800" b="1" dirty="0" smtClean="0"/>
              <a:t>N=14 students</a:t>
            </a:r>
            <a:br>
              <a:rPr lang="en-US" sz="1800" b="1" dirty="0" smtClean="0"/>
            </a:br>
            <a:endParaRPr lang="en-US" b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495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100%</a:t>
            </a:r>
            <a:r>
              <a:rPr lang="en-US" sz="2400" dirty="0" smtClean="0">
                <a:latin typeface="Calibri" pitchFamily="34" charset="0"/>
              </a:rPr>
              <a:t> engaged in permanent employment at exit from TOPS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Businesses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 Columbus Zoo, OSU James Hospital, Fed Ex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Average wages earned in paid positions = </a:t>
            </a:r>
            <a:r>
              <a:rPr lang="en-US" sz="2400" b="1" dirty="0" smtClean="0">
                <a:latin typeface="Calibri" pitchFamily="34" charset="0"/>
              </a:rPr>
              <a:t>$9.29 per hour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Average hours worked per week = </a:t>
            </a:r>
            <a:r>
              <a:rPr lang="en-US" sz="2400" b="1" dirty="0" smtClean="0">
                <a:latin typeface="Calibri" pitchFamily="34" charset="0"/>
              </a:rPr>
              <a:t>24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alibri" pitchFamily="34" charset="0"/>
              </a:rPr>
              <a:t>OOD Report Card indicates an 83.33% successful closure rate among completers and </a:t>
            </a:r>
            <a:r>
              <a:rPr lang="en-US" sz="2400" b="1" smtClean="0">
                <a:latin typeface="Calibri" pitchFamily="34" charset="0"/>
              </a:rPr>
              <a:t>students who exited early</a:t>
            </a:r>
            <a:endParaRPr lang="en-US" sz="2400" b="1" dirty="0" smtClean="0">
              <a:latin typeface="Calibri" pitchFamily="34" charset="0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pPr marL="342900" lvl="1" indent="-342900">
              <a:buFontTx/>
              <a:buChar char="•"/>
            </a:pPr>
            <a:r>
              <a:rPr lang="en-US" sz="2400" b="1" dirty="0" smtClean="0"/>
              <a:t>We need more PSE Options in Ohio!</a:t>
            </a:r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934200" cy="1143000"/>
          </a:xfrm>
        </p:spPr>
        <p:txBody>
          <a:bodyPr/>
          <a:lstStyle/>
          <a:p>
            <a:r>
              <a:rPr lang="en-US" sz="4000" b="1" dirty="0" smtClean="0">
                <a:ea typeface="ＭＳ Ｐゴシック"/>
                <a:cs typeface="Arial" pitchFamily="34" charset="0"/>
              </a:rPr>
              <a:t>Campus Membership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6553200" cy="3276600"/>
          </a:xfrm>
        </p:spPr>
        <p:txBody>
          <a:bodyPr/>
          <a:lstStyle/>
          <a:p>
            <a:r>
              <a:rPr lang="en-US" sz="1800" dirty="0" smtClean="0">
                <a:ea typeface="ＭＳ Ｐゴシック"/>
              </a:rPr>
              <a:t>Use Buck ID to ride campus transportation buses</a:t>
            </a:r>
          </a:p>
          <a:p>
            <a:r>
              <a:rPr lang="en-US" sz="1800" dirty="0" smtClean="0">
                <a:ea typeface="ＭＳ Ｐゴシック"/>
              </a:rPr>
              <a:t>Use RPAC pass to workout</a:t>
            </a:r>
          </a:p>
          <a:p>
            <a:r>
              <a:rPr lang="en-US" sz="1800" dirty="0" smtClean="0">
                <a:ea typeface="ＭＳ Ｐゴシック"/>
              </a:rPr>
              <a:t>Complete EDUPAES 270.01: Self Career Development</a:t>
            </a:r>
          </a:p>
          <a:p>
            <a:r>
              <a:rPr lang="en-US" sz="1800" dirty="0" smtClean="0">
                <a:ea typeface="ＭＳ Ｐゴシック"/>
              </a:rPr>
              <a:t>Enroll in Music 288: R&amp;B and Hip Hop</a:t>
            </a:r>
          </a:p>
          <a:p>
            <a:r>
              <a:rPr lang="en-US" sz="1800" dirty="0" smtClean="0">
                <a:ea typeface="ＭＳ Ｐゴシック"/>
              </a:rPr>
              <a:t>Meet with educational coach two times a week </a:t>
            </a:r>
          </a:p>
          <a:p>
            <a:r>
              <a:rPr lang="en-US" sz="1800" dirty="0" smtClean="0">
                <a:ea typeface="ＭＳ Ｐゴシック"/>
              </a:rPr>
              <a:t>Independently navigate from internship to classes and meetings</a:t>
            </a:r>
          </a:p>
          <a:p>
            <a:r>
              <a:rPr lang="en-US" sz="1800" dirty="0" smtClean="0">
                <a:ea typeface="ＭＳ Ｐゴシック"/>
              </a:rPr>
              <a:t>Meet regularly for lunch with mentors</a:t>
            </a:r>
          </a:p>
          <a:p>
            <a:pPr>
              <a:buFontTx/>
              <a:buNone/>
            </a:pPr>
            <a:endParaRPr lang="en-US" dirty="0" smtClean="0">
              <a:ea typeface="ＭＳ Ｐゴシック"/>
            </a:endParaRPr>
          </a:p>
          <a:p>
            <a:pPr>
              <a:buFontTx/>
              <a:buNone/>
            </a:pPr>
            <a:endParaRPr lang="en-US" dirty="0" smtClean="0">
              <a:ea typeface="ＭＳ Ｐゴシック"/>
            </a:endParaRPr>
          </a:p>
        </p:txBody>
      </p:sp>
      <p:pic>
        <p:nvPicPr>
          <p:cNvPr id="10" name="Content Placeholder 3" descr="Mentor_Fun_Day_Pictures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3886200"/>
            <a:ext cx="3755768" cy="234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4953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en-US" sz="2400" b="1" dirty="0" smtClean="0"/>
              <a:t>We need more PSE Options in Ohio!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410200" cy="1143000"/>
          </a:xfrm>
        </p:spPr>
        <p:txBody>
          <a:bodyPr/>
          <a:lstStyle/>
          <a:p>
            <a:r>
              <a:rPr lang="en-US" sz="4000" b="1" dirty="0" smtClean="0">
                <a:ea typeface="ＭＳ Ｐゴシック"/>
              </a:rPr>
              <a:t>Self-Determination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477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Person-centered Planning Meetings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Student-directed meetings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Self-advocacy plans developed/practiced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Courses selected based on interest/need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Internships selected based on preferences/skills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Quarterly goals established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E-portfolio and Digital Stories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>
              <a:ea typeface="ＭＳ Ｐゴシック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dirty="0" smtClean="0">
                <a:ea typeface="ＭＳ Ｐゴシック"/>
              </a:rPr>
              <a:t>			</a:t>
            </a:r>
          </a:p>
          <a:p>
            <a:pPr marL="342900" lvl="1" indent="-342900">
              <a:lnSpc>
                <a:spcPct val="80000"/>
              </a:lnSpc>
              <a:buNone/>
            </a:pPr>
            <a:r>
              <a:rPr lang="en-US" sz="2400" b="1" dirty="0" smtClean="0"/>
              <a:t>We need more PSE Options </a:t>
            </a:r>
          </a:p>
          <a:p>
            <a:pPr marL="342900" lvl="1" indent="-342900">
              <a:lnSpc>
                <a:spcPct val="80000"/>
              </a:lnSpc>
              <a:buNone/>
            </a:pPr>
            <a:r>
              <a:rPr lang="en-US" sz="2400" b="1" dirty="0" smtClean="0"/>
              <a:t>in Ohio!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ea typeface="ＭＳ Ｐゴシック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>
              <a:ea typeface="ＭＳ Ｐゴシック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3505200" cy="295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066800"/>
          </a:xfrm>
        </p:spPr>
        <p:txBody>
          <a:bodyPr/>
          <a:lstStyle/>
          <a:p>
            <a:r>
              <a:rPr lang="en-US" sz="3600" b="1" dirty="0" smtClean="0">
                <a:ea typeface="ＭＳ Ｐゴシック"/>
              </a:rPr>
              <a:t>Youngstown State University – TOPS</a:t>
            </a:r>
            <a:br>
              <a:rPr lang="en-US" sz="3600" b="1" dirty="0" smtClean="0">
                <a:ea typeface="ＭＳ Ｐゴシック"/>
              </a:rPr>
            </a:br>
            <a:r>
              <a:rPr lang="en-US" sz="3200" b="1" dirty="0" smtClean="0">
                <a:ea typeface="ＭＳ Ｐゴシック"/>
              </a:rPr>
              <a:t>Program of Study</a:t>
            </a:r>
            <a:endParaRPr lang="en-US" sz="3600" b="1" dirty="0" smtClean="0">
              <a:ea typeface="ＭＳ Ｐゴシック"/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1447800" y="1295400"/>
            <a:ext cx="7924799" cy="3429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Completion of 66 units = YSU Certificate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Goal: Min</a:t>
            </a:r>
            <a:r>
              <a:rPr lang="en-US" sz="2800" dirty="0"/>
              <a:t>. requirement of 21 units/per AY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9 TOPS Core </a:t>
            </a:r>
            <a:r>
              <a:rPr lang="en-US" sz="2800" dirty="0" smtClean="0"/>
              <a:t>Courses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dirty="0" smtClean="0"/>
              <a:t>elf-determination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Technology </a:t>
            </a:r>
            <a:r>
              <a:rPr lang="en-US" dirty="0"/>
              <a:t>for learning, living, and </a:t>
            </a:r>
            <a:r>
              <a:rPr lang="en-US" dirty="0" smtClean="0"/>
              <a:t>careers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Financial literacy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Community living skills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Communicating </a:t>
            </a:r>
            <a:r>
              <a:rPr lang="en-US" dirty="0"/>
              <a:t>and advocacy in the workplace and community</a:t>
            </a:r>
          </a:p>
          <a:p>
            <a:pPr marL="914400" lvl="2" indent="0">
              <a:buNone/>
            </a:pPr>
            <a:endParaRPr lang="en-US" dirty="0" smtClean="0"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623146"/>
            <a:ext cx="2340429" cy="223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914400"/>
          </a:xfrm>
        </p:spPr>
        <p:txBody>
          <a:bodyPr/>
          <a:lstStyle/>
          <a:p>
            <a:r>
              <a:rPr lang="en-US" dirty="0" smtClean="0"/>
              <a:t>YSU - Campus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Orientation and Advising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Access to 28 Inclusive Classes &amp; more based on student interest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Peer Supports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YSU ID  - Access to University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mtClean="0"/>
              <a:t>Andrews </a:t>
            </a:r>
            <a:r>
              <a:rPr lang="en-US" dirty="0" smtClean="0"/>
              <a:t>Student Rec. &amp; Wellness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Technology &amp; Library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University Shuttle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Cultural &amp; Sporting Events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0"/>
            <a:ext cx="1148744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76800"/>
            <a:ext cx="2819400" cy="17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962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and Autism Project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Project w Royal Shakespeare Company and Nisonger Center</a:t>
            </a:r>
          </a:p>
          <a:p>
            <a:r>
              <a:rPr lang="en-US" dirty="0" smtClean="0"/>
              <a:t>Hunter Heart Beat Method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Improved social skills</a:t>
            </a:r>
          </a:p>
          <a:p>
            <a:pPr lvl="1"/>
            <a:r>
              <a:rPr lang="en-US" dirty="0" smtClean="0"/>
              <a:t>Improved social interactions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5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Drama Productions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/>
              <a:t>“In Here Out There”  </a:t>
            </a:r>
          </a:p>
          <a:p>
            <a:pPr>
              <a:buNone/>
            </a:pPr>
            <a:r>
              <a:rPr lang="en-US" sz="2800" dirty="0" smtClean="0"/>
              <a:t>Students </a:t>
            </a:r>
            <a:r>
              <a:rPr lang="en-US" sz="2800" dirty="0"/>
              <a:t>in Ohio State’s Master of Fine Arts </a:t>
            </a:r>
            <a:r>
              <a:rPr lang="en-US" sz="2800" dirty="0" smtClean="0"/>
              <a:t>in Acting </a:t>
            </a:r>
            <a:r>
              <a:rPr lang="en-US" sz="2800" dirty="0"/>
              <a:t>program have worked </a:t>
            </a:r>
            <a:r>
              <a:rPr lang="en-US" sz="2800" dirty="0" smtClean="0"/>
              <a:t>with </a:t>
            </a:r>
            <a:r>
              <a:rPr lang="en-US" sz="2800" dirty="0"/>
              <a:t>children </a:t>
            </a:r>
            <a:r>
              <a:rPr lang="en-US" sz="2800" dirty="0" smtClean="0"/>
              <a:t>with autism in </a:t>
            </a:r>
            <a:r>
              <a:rPr lang="en-US" sz="2800" dirty="0"/>
              <a:t>social skills training, inspiring the creation </a:t>
            </a:r>
            <a:r>
              <a:rPr lang="en-US" sz="2800" dirty="0" smtClean="0"/>
              <a:t>of the play.  The </a:t>
            </a:r>
            <a:r>
              <a:rPr lang="en-US" sz="2800" dirty="0"/>
              <a:t>nine students collectively wrote the piece as part of the MFA Acting Outreach and Engagement </a:t>
            </a:r>
            <a:r>
              <a:rPr lang="en-US" sz="2800" dirty="0" smtClean="0"/>
              <a:t>Project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Here Out There</a:t>
            </a:r>
            <a:endParaRPr lang="en-US" dirty="0"/>
          </a:p>
        </p:txBody>
      </p:sp>
      <p:pic>
        <p:nvPicPr>
          <p:cNvPr id="1026" name="Picture 2" descr="Upper left, clockwise: Aaron Lopez as Captain H, Patrick Wiabel as Red and Sarah Ware as Callie in a scene from ‘In Here Out There.’  Credit: Courtesy of Lesley Ferris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785937"/>
            <a:ext cx="5048250" cy="336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050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Hanging Out with TOPS Students</a:t>
            </a:r>
            <a:endParaRPr lang="en-US" dirty="0"/>
          </a:p>
        </p:txBody>
      </p:sp>
      <p:pic>
        <p:nvPicPr>
          <p:cNvPr id="4" name="Picture 2" descr="S:\Video\TOPSVRP3\Events\2013_05_30_TOPS Summer Cooking Class\Images JPG\Group_130530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1"/>
            <a:ext cx="4038600" cy="3352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6900"/>
            <a:ext cx="342624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570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05800" y="6381750"/>
            <a:ext cx="609600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412A0BD-1A53-4E84-A6FA-09510DF220FB}" type="slidenum">
              <a:rPr lang="en-US" sz="800" b="1"/>
              <a:pPr/>
              <a:t>19</a:t>
            </a:fld>
            <a:endParaRPr lang="en-US" sz="800" b="1"/>
          </a:p>
        </p:txBody>
      </p:sp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85800"/>
          </a:xfrm>
        </p:spPr>
        <p:txBody>
          <a:bodyPr/>
          <a:lstStyle/>
          <a:p>
            <a:r>
              <a:rPr lang="en-US" sz="4000" b="1" dirty="0" smtClean="0">
                <a:ea typeface="ＭＳ Ｐゴシック"/>
              </a:rPr>
              <a:t>National Resources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534400" cy="5334000"/>
          </a:xfrm>
        </p:spPr>
        <p:txBody>
          <a:bodyPr/>
          <a:lstStyle/>
          <a:p>
            <a:pPr marL="514350" indent="-514350">
              <a:lnSpc>
                <a:spcPct val="70000"/>
              </a:lnSpc>
              <a:buAutoNum type="arabicPeriod"/>
            </a:pPr>
            <a:endParaRPr lang="en-US" sz="22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None/>
            </a:pPr>
            <a:r>
              <a:rPr lang="en-US" sz="2200" dirty="0" smtClean="0">
                <a:ea typeface="ＭＳ Ｐゴシック"/>
              </a:rPr>
              <a:t>1. Think College: </a:t>
            </a:r>
            <a:r>
              <a:rPr lang="en-US" sz="2200" dirty="0" smtClean="0">
                <a:ea typeface="ＭＳ Ｐゴシック"/>
                <a:hlinkClick r:id="rId3"/>
              </a:rPr>
              <a:t>www.thinkcollege.net</a:t>
            </a:r>
            <a:endParaRPr lang="en-US" sz="22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AutoNum type="arabicPeriod"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AutoNum type="arabicPeriod"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2. National Secondary Transition Technical Assistance Center:  </a:t>
            </a:r>
            <a:r>
              <a:rPr lang="en-US" sz="2200" dirty="0" smtClean="0">
                <a:ea typeface="ＭＳ Ｐゴシック"/>
                <a:hlinkClick r:id="rId4"/>
              </a:rPr>
              <a:t>www.nsttac.org</a:t>
            </a:r>
            <a:endParaRPr lang="en-US" sz="22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3. National Collaborative on Workforce and Disability/Youth:  </a:t>
            </a:r>
            <a:r>
              <a:rPr lang="en-US" sz="2200" dirty="0" smtClean="0">
                <a:ea typeface="ＭＳ Ｐゴシック"/>
                <a:hlinkClick r:id="rId5"/>
              </a:rPr>
              <a:t>www.ncwd-youth.info/</a:t>
            </a:r>
            <a:endParaRPr lang="en-US" sz="22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	The 411 on Disability Disclosure: A Workbook 	</a:t>
            </a: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4. National Center for Secondary Education and Transition: </a:t>
            </a:r>
            <a:r>
              <a:rPr lang="en-US" sz="2200" dirty="0" smtClean="0">
                <a:ea typeface="ＭＳ Ｐゴシック"/>
                <a:hlinkClick r:id="rId6"/>
              </a:rPr>
              <a:t>www.ncset.org</a:t>
            </a:r>
            <a:r>
              <a:rPr lang="en-US" sz="2200" dirty="0" smtClean="0">
                <a:ea typeface="ＭＳ Ｐゴシック"/>
              </a:rPr>
              <a:t>    See </a:t>
            </a:r>
            <a:r>
              <a:rPr lang="en-US" sz="2200" dirty="0" err="1" smtClean="0">
                <a:ea typeface="ＭＳ Ｐゴシック"/>
              </a:rPr>
              <a:t>Youthhood</a:t>
            </a:r>
            <a:endParaRPr lang="en-US" sz="22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5. Association of Higher Ed and Disability: </a:t>
            </a:r>
            <a:r>
              <a:rPr lang="en-US" sz="2200" dirty="0" smtClean="0">
                <a:ea typeface="ＭＳ Ｐゴシック"/>
                <a:hlinkClick r:id="rId7"/>
              </a:rPr>
              <a:t>www.ahead.org</a:t>
            </a:r>
            <a:endParaRPr lang="en-US" sz="22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8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6. Fast Facts for Faculty: </a:t>
            </a:r>
            <a:r>
              <a:rPr lang="en-US" sz="2200" dirty="0" smtClean="0">
                <a:ea typeface="ＭＳ Ｐゴシック"/>
                <a:hlinkClick r:id="rId8"/>
              </a:rPr>
              <a:t>http://ada.osu.edu/resources/fastfacts/index.htm </a:t>
            </a:r>
            <a:r>
              <a:rPr lang="en-US" sz="2200" dirty="0" smtClean="0">
                <a:ea typeface="ＭＳ Ｐゴシック"/>
              </a:rPr>
              <a:t>	</a:t>
            </a: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2200" dirty="0" smtClean="0">
                <a:ea typeface="ＭＳ Ｐゴシック"/>
              </a:rPr>
              <a:t>	Fact sheets on 12 different topics</a:t>
            </a: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1900" dirty="0" smtClean="0">
              <a:ea typeface="ＭＳ Ｐゴシック"/>
            </a:endParaRPr>
          </a:p>
          <a:p>
            <a:pPr marL="914400" lvl="1" indent="-514350">
              <a:lnSpc>
                <a:spcPct val="70000"/>
              </a:lnSpc>
              <a:buFontTx/>
              <a:buNone/>
            </a:pPr>
            <a:r>
              <a:rPr lang="en-US" sz="1700" dirty="0" smtClean="0">
                <a:ea typeface="ＭＳ Ｐゴシック"/>
              </a:rPr>
              <a:t>	</a:t>
            </a:r>
          </a:p>
          <a:p>
            <a:pPr marL="514350" indent="-514350">
              <a:lnSpc>
                <a:spcPct val="70000"/>
              </a:lnSpc>
              <a:buFontTx/>
              <a:buNone/>
            </a:pPr>
            <a:r>
              <a:rPr lang="en-US" sz="1900" dirty="0" smtClean="0">
                <a:ea typeface="ＭＳ Ｐゴシック"/>
              </a:rPr>
              <a:t>		</a:t>
            </a: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19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1900" dirty="0" smtClean="0">
              <a:ea typeface="ＭＳ Ｐゴシック"/>
            </a:endParaRPr>
          </a:p>
          <a:p>
            <a:pPr marL="514350" indent="-514350">
              <a:lnSpc>
                <a:spcPct val="70000"/>
              </a:lnSpc>
              <a:buFontTx/>
              <a:buNone/>
            </a:pPr>
            <a:endParaRPr lang="en-US" sz="1900" dirty="0" smtClean="0">
              <a:latin typeface="Maiandra GD" pitchFamily="34" charset="0"/>
              <a:ea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a typeface="ＭＳ Ｐゴシック"/>
              </a:rPr>
              <a:t>Project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ＭＳ Ｐゴシック"/>
              </a:rPr>
              <a:t>	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Develop and refine a statewide model that aligns with national standards and delivers inclusive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College classes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Career Exploration, Internships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&amp; Employment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Campus membership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Self-determination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r>
              <a:rPr lang="en-US" sz="4000" b="1" dirty="0" smtClean="0">
                <a:ea typeface="ＭＳ Ｐゴシック"/>
              </a:rPr>
              <a:t>Think College Standards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572000"/>
          </a:xfrm>
        </p:spPr>
        <p:txBody>
          <a:bodyPr/>
          <a:lstStyle/>
          <a:p>
            <a:pPr marL="914400" lvl="1" indent="-514350">
              <a:buFontTx/>
              <a:buAutoNum type="arabicPeriod"/>
            </a:pPr>
            <a:r>
              <a:rPr lang="en-US" sz="2400" dirty="0" smtClean="0">
                <a:ea typeface="ＭＳ Ｐゴシック"/>
              </a:rPr>
              <a:t>THINK COLLEGE Standards &amp; Quality Indicators*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Academic Access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Career Development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Self-determination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Campus Membership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Alignment with College Systems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Coordination and Collaboration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Sustainability</a:t>
            </a:r>
          </a:p>
          <a:p>
            <a:pPr marL="1771650" lvl="3" indent="-514350">
              <a:buFontTx/>
              <a:buAutoNum type="alphaLcParenR"/>
            </a:pPr>
            <a:r>
              <a:rPr lang="en-US" sz="2400" dirty="0" smtClean="0">
                <a:ea typeface="ＭＳ Ｐゴシック"/>
              </a:rPr>
              <a:t>Evaluation</a:t>
            </a:r>
          </a:p>
          <a:p>
            <a:pPr marL="514350" indent="-514350">
              <a:buFontTx/>
              <a:buNone/>
            </a:pPr>
            <a:r>
              <a:rPr lang="en-US" sz="2000" i="1" dirty="0" smtClean="0">
                <a:ea typeface="ＭＳ Ｐゴシック"/>
              </a:rPr>
              <a:t>	</a:t>
            </a:r>
            <a:r>
              <a:rPr lang="en-US" sz="1200" i="1" dirty="0" smtClean="0">
                <a:ea typeface="ＭＳ Ｐゴシック"/>
              </a:rPr>
              <a:t>*http://www.thinkcollege.net/images/stories/TC_Standards_Site_Visit_Instrument_11-1-11.pdf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733ce65e-6951-42b3-90b4-33fe74c1390d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5791200" cy="46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Postsecondary Options Across Ohio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a typeface="ＭＳ Ｐゴシック"/>
              </a:rPr>
              <a:t>Replication Site Director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562600" cy="3733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/>
              </a:rPr>
              <a:t>	</a:t>
            </a: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Dr. Darlene Unger, Youngstown State University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Three year program serving HS students &amp; young adults with autism</a:t>
            </a:r>
          </a:p>
          <a:p>
            <a:pPr lvl="1">
              <a:buNone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Partners: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Three colleges at YSU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Rich Center for Autism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Mahoning County ESC</a:t>
            </a:r>
            <a:endParaRPr lang="en-US" dirty="0">
              <a:ea typeface="ＭＳ Ｐゴシック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Mahoning County Board of DD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ea typeface="ＭＳ Ｐゴシック"/>
                <a:cs typeface="Arial" pitchFamily="34" charset="0"/>
              </a:rPr>
              <a:t>And more….</a:t>
            </a:r>
          </a:p>
        </p:txBody>
      </p:sp>
      <p:sp>
        <p:nvSpPr>
          <p:cNvPr id="50178" name="AutoShape 2" descr="data:image/jpeg;base64,/9j/4AAQSkZJRgABAQAAAQABAAD/2wCEAAkGBggGBQkIBwgUCQkKDRYaGBcMGRofIBAWHxwgIB8oHh4fJzAqICUvJR4gKjsqLzM1NTU4ICo4QTw2Pi43NTUBCQoKDQsNGQ4PGC0kHiQ1NSktNjUyKTUvNSk2LissNCk0LSk1KSssNSkpKSkpNS4pKSkpKSk2KSkpKSkpLCkpKf/AABEIADIAMgMBIgACEQEDEQH/xAAcAAACAwADAQAAAAAAAAAAAAAABgQFBwECAwj/xAAzEAABAwMBBgMGBgMAAAAAAAABAAIDBAURMQYSEyFBUQdhcRQikaGx0RUzQoGCwTI2Yv/EABkBAAIDAQAAAAAAAAAAAAAAAAEFAgMEAP/EABwRAAICAwEBAAAAAAAAAAAAAAABAhEDEjITBP/aAAwDAQACEQMRAD8AQo2qSxzY2lzjgDuvFhwqi6V0jnGFpwD0CrRYztWbQVD6t8dK4taOWR2VW50sEvHjkc2UHOWkjCbNmfC65X+g9q47YBI3LQ7PvfZLN8tc1lrpaGtiMdRGee928u4XRlFukGUJRVtD7sLt2ysfHQXJ+7U5w1x0f5Hz+q1Shn5BfLjHFrgWnBHUdFtXh/tS672Zjah+9UQcneeND9FYVmmioGNVwqMV/LVcogMWGiormzdq5JRzDSMBXQKqbwCD68/mqkWm122/NtUFHTmmLi9jR7m9lpIyOmPml/xKoKa/TSMFKfaqZoJkZ+kHQY/Vn5apstt7oqq2UJij4r5mNI090Yzk+iXLrdfY9sH8SAtpp42AukwBvAHGOZz0CwKVO0NNNlTMWqqWWjnMUzC1w79UxeH9zNDfXRF2GzxkfuOf0yu3iBURz3kbrcOYMH0VZsxA913ZOB7kOST5kEBMIS2jYryQ0m4o1z8T81ylj23/AKQjZCigDlEruBPAWPdlw7dCvCrqHvcWtO60duqiCZsbScEnsFyQWzRPC+4Pmp6m3Vbd+CnI3HnVhOeXljGQeiudr3U9C1tZV1e+IsENzq4acs6pW8NHuNTXxt1cGEeoz91ZbUWf8RkbE2DEjnDpoM81hyOsjQzwt+Zm97uTrrcpalwwZHE/FT7Vd6eGmZC9vCI6jQlRb3SihrWRtbguZnHYHT5YP7qA0YeQQtsa1VC3JezsbxXRY/Nb8QhKvDQjRGyXJr/JeTv8z6IQpAHHwz/2aYdOD/a0vda6qmLhk8Ma+i5Ql+foZ/PwYdtId7a6473PFS8c+wOAq0fmoQt0OULp9MEIQpED/9k="/>
          <p:cNvSpPr>
            <a:spLocks noChangeAspect="1" noChangeArrowheads="1"/>
          </p:cNvSpPr>
          <p:nvPr/>
        </p:nvSpPr>
        <p:spPr bwMode="auto">
          <a:xfrm>
            <a:off x="0" y="-241300"/>
            <a:ext cx="4762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data:image/jpeg;base64,/9j/4AAQSkZJRgABAQAAAQABAAD/2wCEAAkGBggGBQkIBwgUCQkKDRYaGBcMGRofIBAWHxwgIB8oHh4fJzAqICUvJR4gKjsqLzM1NTU4ICo4QTw2Pi43NTUBCQoKDQsNGQ4PGC0kHiQ1NSktNjUyKTUvNSk2LissNCk0LSk1KSssNSkpKSkpNS4pKSkpKSk2KSkpKSkpLCkpKf/AABEIADIAMgMBIgACEQEDEQH/xAAcAAACAwADAQAAAAAAAAAAAAAABgQFBwECAwj/xAAzEAABAwMBBgMGBgMAAAAAAAABAAIDBAURMQYSEyFBUQdhcRQikaGx0RUzQoGCwTI2Yv/EABkBAAIDAQAAAAAAAAAAAAAAAAEFAgMEAP/EABwRAAICAwEBAAAAAAAAAAAAAAABAhEDEjITBP/aAAwDAQACEQMRAD8AQo2qSxzY2lzjgDuvFhwqi6V0jnGFpwD0CrRYztWbQVD6t8dK4taOWR2VW50sEvHjkc2UHOWkjCbNmfC65X+g9q47YBI3LQ7PvfZLN8tc1lrpaGtiMdRGee928u4XRlFukGUJRVtD7sLt2ysfHQXJ+7U5w1x0f5Hz+q1Shn5BfLjHFrgWnBHUdFtXh/tS672Zjah+9UQcneeND9FYVmmioGNVwqMV/LVcogMWGiormzdq5JRzDSMBXQKqbwCD68/mqkWm122/NtUFHTmmLi9jR7m9lpIyOmPml/xKoKa/TSMFKfaqZoJkZ+kHQY/Vn5apstt7oqq2UJij4r5mNI090Yzk+iXLrdfY9sH8SAtpp42AukwBvAHGOZz0CwKVO0NNNlTMWqqWWjnMUzC1w79UxeH9zNDfXRF2GzxkfuOf0yu3iBURz3kbrcOYMH0VZsxA913ZOB7kOST5kEBMIS2jYryQ0m4o1z8T81ylj23/AKQjZCigDlEruBPAWPdlw7dCvCrqHvcWtO60duqiCZsbScEnsFyQWzRPC+4Pmp6m3Vbd+CnI3HnVhOeXljGQeiudr3U9C1tZV1e+IsENzq4acs6pW8NHuNTXxt1cGEeoz91ZbUWf8RkbE2DEjnDpoM81hyOsjQzwt+Zm97uTrrcpalwwZHE/FT7Vd6eGmZC9vCI6jQlRb3SihrWRtbguZnHYHT5YP7qA0YeQQtsa1VC3JezsbxXRY/Nb8QhKvDQjRGyXJr/JeTv8z6IQpAHHwz/2aYdOD/a0vda6qmLhk8Ma+i5Ql+foZ/PwYdtId7a6473PFS8c+wOAq0fmoQt0OULp9MEIQpED/9k="/>
          <p:cNvSpPr>
            <a:spLocks noChangeAspect="1" noChangeArrowheads="1"/>
          </p:cNvSpPr>
          <p:nvPr/>
        </p:nvSpPr>
        <p:spPr bwMode="auto">
          <a:xfrm>
            <a:off x="0" y="-241300"/>
            <a:ext cx="4762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eg;base64,/9j/4AAQSkZJRgABAQAAAQABAAD/2wCEAAkGBggGBQkIBwgUCQkKDRYaGBcMGRofIBAWHxwgIB8oHh4fJzAqICUvJR4gKjsqLzM1NTU4ICo4QTw2Pi43NTUBCQoKDQsNGQ4PGC0kHiQ1NSktNjUyKTUvNSk2LissNCk0LSk1KSssNSkpKSkpNS4pKSkpKSk2KSkpKSkpLCkpKf/AABEIADIAMgMBIgACEQEDEQH/xAAcAAACAwADAQAAAAAAAAAAAAAABgQFBwECAwj/xAAzEAABAwMBBgMGBgMAAAAAAAABAAIDBAURMQYSEyFBUQdhcRQikaGx0RUzQoGCwTI2Yv/EABkBAAIDAQAAAAAAAAAAAAAAAAEFAgMEAP/EABwRAAICAwEBAAAAAAAAAAAAAAABAhEDEjITBP/aAAwDAQACEQMRAD8AQo2qSxzY2lzjgDuvFhwqi6V0jnGFpwD0CrRYztWbQVD6t8dK4taOWR2VW50sEvHjkc2UHOWkjCbNmfC65X+g9q47YBI3LQ7PvfZLN8tc1lrpaGtiMdRGee928u4XRlFukGUJRVtD7sLt2ysfHQXJ+7U5w1x0f5Hz+q1Shn5BfLjHFrgWnBHUdFtXh/tS672Zjah+9UQcneeND9FYVmmioGNVwqMV/LVcogMWGiormzdq5JRzDSMBXQKqbwCD68/mqkWm122/NtUFHTmmLi9jR7m9lpIyOmPml/xKoKa/TSMFKfaqZoJkZ+kHQY/Vn5apstt7oqq2UJij4r5mNI090Yzk+iXLrdfY9sH8SAtpp42AukwBvAHGOZz0CwKVO0NNNlTMWqqWWjnMUzC1w79UxeH9zNDfXRF2GzxkfuOf0yu3iBURz3kbrcOYMH0VZsxA913ZOB7kOST5kEBMIS2jYryQ0m4o1z8T81ylj23/AKQjZCigDlEruBPAWPdlw7dCvCrqHvcWtO60duqiCZsbScEnsFyQWzRPC+4Pmp6m3Vbd+CnI3HnVhOeXljGQeiudr3U9C1tZV1e+IsENzq4acs6pW8NHuNTXxt1cGEeoz91ZbUWf8RkbE2DEjnDpoM81hyOsjQzwt+Zm97uTrrcpalwwZHE/FT7Vd6eGmZC9vCI6jQlRb3SihrWRtbguZnHYHT5YP7qA0YeQQtsa1VC3JezsbxXRY/Nb8QhKvDQjRGyXJr/JeTv8z6IQpAHHwz/2aYdOD/a0vda6qmLhk8Ma+i5Ql+foZ/PwYdtId7a6473PFS8c+wOAq0fmoQt0OULp9MEIQpED/9k="/>
          <p:cNvSpPr>
            <a:spLocks noChangeAspect="1" noChangeArrowheads="1"/>
          </p:cNvSpPr>
          <p:nvPr/>
        </p:nvSpPr>
        <p:spPr bwMode="auto">
          <a:xfrm>
            <a:off x="0" y="-241300"/>
            <a:ext cx="476250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web.ysu.edu/gen/coe_generated_bin/images/basic_module/u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895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838200"/>
          </a:xfrm>
        </p:spPr>
        <p:txBody>
          <a:bodyPr/>
          <a:lstStyle/>
          <a:p>
            <a:r>
              <a:rPr lang="en-US" sz="3600" dirty="0" smtClean="0">
                <a:ea typeface="ＭＳ Ｐゴシック"/>
              </a:rPr>
              <a:t/>
            </a:r>
            <a:br>
              <a:rPr lang="en-US" sz="3600" dirty="0" smtClean="0">
                <a:ea typeface="ＭＳ Ｐゴシック"/>
              </a:rPr>
            </a:br>
            <a:r>
              <a:rPr lang="en-US" sz="4000" b="1" dirty="0" smtClean="0">
                <a:ea typeface="ＭＳ Ｐゴシック"/>
              </a:rPr>
              <a:t>Governor Kasich’s Executive Order</a:t>
            </a:r>
            <a:br>
              <a:rPr lang="en-US" sz="4000" b="1" dirty="0" smtClean="0">
                <a:ea typeface="ＭＳ Ｐゴシック"/>
              </a:rPr>
            </a:br>
            <a:r>
              <a:rPr lang="en-US" sz="4000" b="1" dirty="0" smtClean="0">
                <a:ea typeface="ＭＳ Ｐゴシック"/>
              </a:rPr>
              <a:t> Employment First </a:t>
            </a:r>
            <a:r>
              <a:rPr lang="en-US" dirty="0" smtClean="0">
                <a:ea typeface="ＭＳ Ｐゴシック"/>
              </a:rPr>
              <a:t/>
            </a:r>
            <a:br>
              <a:rPr lang="en-US" dirty="0" smtClean="0">
                <a:ea typeface="ＭＳ Ｐゴシック"/>
              </a:rPr>
            </a:br>
            <a:endParaRPr lang="en-US" dirty="0" smtClean="0">
              <a:ea typeface="ＭＳ Ｐゴシック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3886200"/>
          </a:xfrm>
        </p:spPr>
        <p:txBody>
          <a:bodyPr/>
          <a:lstStyle/>
          <a:p>
            <a:r>
              <a:rPr lang="en-US" sz="2400" dirty="0" smtClean="0">
                <a:ea typeface="ＭＳ Ｐゴシック"/>
              </a:rPr>
              <a:t>Established community employment and school-to-work transition as priorities</a:t>
            </a:r>
          </a:p>
          <a:p>
            <a:r>
              <a:rPr lang="en-US" sz="2400" dirty="0" err="1" smtClean="0">
                <a:ea typeface="ＭＳ Ｐゴシック"/>
              </a:rPr>
              <a:t>PwDD</a:t>
            </a:r>
            <a:r>
              <a:rPr lang="en-US" sz="2400" dirty="0" smtClean="0">
                <a:ea typeface="ＭＳ Ｐゴシック"/>
              </a:rPr>
              <a:t> have the right to make informed decisions about where they work</a:t>
            </a:r>
          </a:p>
          <a:p>
            <a:r>
              <a:rPr lang="en-US" sz="2400" dirty="0" smtClean="0">
                <a:ea typeface="ＭＳ Ｐゴシック"/>
              </a:rPr>
              <a:t>Improve and coordinate efforts to increase community employment outcomes</a:t>
            </a:r>
          </a:p>
          <a:p>
            <a:r>
              <a:rPr lang="en-US" sz="2400" dirty="0" smtClean="0">
                <a:ea typeface="ＭＳ Ｐゴシック"/>
              </a:rPr>
              <a:t>Less than 6% of DD adult service funds spent on integrated employment services</a:t>
            </a:r>
          </a:p>
          <a:p>
            <a:pPr marL="342900" lvl="1" indent="-342900" algn="ctr">
              <a:buNone/>
            </a:pPr>
            <a:r>
              <a:rPr lang="en-US" sz="2400" b="1" dirty="0" smtClean="0"/>
              <a:t>We need more PSE Options in Ohio!</a:t>
            </a:r>
          </a:p>
          <a:p>
            <a:pPr algn="ctr">
              <a:buNone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r>
              <a:rPr lang="en-US" sz="4000" b="1" dirty="0" smtClean="0">
                <a:ea typeface="ＭＳ Ｐゴシック"/>
              </a:rPr>
              <a:t>Academic Access</a:t>
            </a:r>
            <a:br>
              <a:rPr lang="en-US" sz="4000" b="1" dirty="0" smtClean="0">
                <a:ea typeface="ＭＳ Ｐゴシック"/>
              </a:rPr>
            </a:br>
            <a:endParaRPr lang="en-US" sz="4000" b="1" dirty="0" smtClean="0">
              <a:ea typeface="ＭＳ Ｐゴシック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ea typeface="+mn-ea"/>
                <a:cs typeface="+mn-cs"/>
              </a:rPr>
              <a:t>Art &amp; Sciences 5191: Disability Studies Internship Class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000" b="1" dirty="0" smtClean="0">
                <a:ea typeface="+mn-ea"/>
                <a:cs typeface="+mn-cs"/>
              </a:rPr>
              <a:t> </a:t>
            </a:r>
            <a:r>
              <a:rPr lang="en-US" sz="2000" dirty="0" smtClean="0">
                <a:ea typeface="ＭＳ Ｐゴシック"/>
              </a:rPr>
              <a:t>Inclusive class offered for educational coaches/TOPS students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800" dirty="0"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ea typeface="+mn-ea"/>
                <a:cs typeface="+mn-cs"/>
              </a:rPr>
              <a:t>Evaluation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2000" dirty="0" smtClean="0">
                <a:ea typeface="+mn-ea"/>
                <a:cs typeface="+mn-cs"/>
              </a:rPr>
              <a:t>Faculty and Educational Coach Evaluations</a:t>
            </a:r>
          </a:p>
          <a:p>
            <a:pPr lvl="8">
              <a:lnSpc>
                <a:spcPct val="90000"/>
              </a:lnSpc>
              <a:defRPr/>
            </a:pPr>
            <a:endParaRPr lang="en-US" sz="2400" dirty="0" smtClean="0"/>
          </a:p>
          <a:p>
            <a:pPr lvl="8">
              <a:lnSpc>
                <a:spcPct val="90000"/>
              </a:lnSpc>
              <a:defRPr/>
            </a:pPr>
            <a:endParaRPr lang="en-US" sz="1600" dirty="0" smtClean="0"/>
          </a:p>
        </p:txBody>
      </p:sp>
      <p:pic>
        <p:nvPicPr>
          <p:cNvPr id="33794" name="Picture 2" descr="\\dfs-p01\DFS\Shared\COM\Nisonger.Center\Transition\TOPS and Project SEARCH VRP3\Academics\SLC\SLC Pictures\SLC Day 1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54246"/>
            <a:ext cx="5410200" cy="323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r>
              <a:rPr lang="en-US" sz="4000" b="1" dirty="0" smtClean="0">
                <a:ea typeface="ＭＳ Ｐゴシック"/>
              </a:rPr>
              <a:t>Career Development:</a:t>
            </a:r>
            <a:br>
              <a:rPr lang="en-US" sz="4000" b="1" dirty="0" smtClean="0">
                <a:ea typeface="ＭＳ Ｐゴシック"/>
              </a:rPr>
            </a:br>
            <a:r>
              <a:rPr lang="en-US" sz="4000" b="1" dirty="0" smtClean="0">
                <a:ea typeface="ＭＳ Ｐゴシック"/>
              </a:rPr>
              <a:t>Project SEARCH = Employment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ea typeface="ＭＳ Ｐゴシック"/>
              </a:rPr>
              <a:t>Total OSU Employees	41,921</a:t>
            </a:r>
          </a:p>
          <a:p>
            <a:pPr>
              <a:buNone/>
            </a:pPr>
            <a:r>
              <a:rPr lang="en-US" sz="2400" b="1" dirty="0" smtClean="0">
                <a:ea typeface="ＭＳ Ｐゴシック"/>
              </a:rPr>
              <a:t>Sample Positions: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a typeface="ＭＳ Ｐゴシック"/>
              </a:rPr>
              <a:t>Tenure Faculty	   	 	  2,930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a typeface="ＭＳ Ｐゴシック"/>
              </a:rPr>
              <a:t>A &amp; P Staff			16,710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ea typeface="ＭＳ Ｐゴシック"/>
              </a:rPr>
              <a:t>Civil service		   	  5,277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ea typeface="ＭＳ Ｐゴシック"/>
              </a:rPr>
              <a:t>Student employees		13,680</a:t>
            </a:r>
          </a:p>
          <a:p>
            <a:pPr>
              <a:buNone/>
            </a:pPr>
            <a:endParaRPr lang="en-US" sz="800" dirty="0" smtClean="0">
              <a:ea typeface="ＭＳ Ｐゴシック"/>
            </a:endParaRPr>
          </a:p>
          <a:p>
            <a:pPr>
              <a:buNone/>
            </a:pPr>
            <a:r>
              <a:rPr lang="en-US" sz="2800" dirty="0" smtClean="0">
                <a:ea typeface="ＭＳ Ｐゴシック"/>
              </a:rPr>
              <a:t>	Current OSU estimates indicate that 1600 employees with disabilities have disclosed</a:t>
            </a:r>
          </a:p>
          <a:p>
            <a:pPr>
              <a:buNone/>
            </a:pPr>
            <a:r>
              <a:rPr lang="en-US" sz="2800" dirty="0" smtClean="0">
                <a:ea typeface="ＭＳ Ｐゴシック"/>
              </a:rPr>
              <a:t>	their disability. </a:t>
            </a:r>
          </a:p>
          <a:p>
            <a:pPr>
              <a:lnSpc>
                <a:spcPct val="140000"/>
              </a:lnSpc>
              <a:spcBef>
                <a:spcPct val="0"/>
              </a:spcBef>
              <a:buNone/>
            </a:pPr>
            <a:endParaRPr lang="en-US" dirty="0" smtClean="0">
              <a:ea typeface="ＭＳ Ｐゴシック"/>
            </a:endParaRPr>
          </a:p>
        </p:txBody>
      </p:sp>
      <p:pic>
        <p:nvPicPr>
          <p:cNvPr id="4" name="Picture 7" descr="Y:\TOPS and Project SEARCH VRP3\Student Folders\Chris Arrigo\Pictures and Videos\chris and tuesdayat the sea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69655"/>
            <a:ext cx="2743200" cy="21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Interviews &amp;Internship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TOPS students interview Art/Music Faculty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TOPS students mentored by Art/Music Students</a:t>
            </a:r>
          </a:p>
          <a:p>
            <a:pPr lvl="1"/>
            <a:r>
              <a:rPr lang="en-US" sz="2400" dirty="0" smtClean="0"/>
              <a:t>Internship Sites:</a:t>
            </a:r>
            <a:endParaRPr lang="en-US" sz="2400" dirty="0"/>
          </a:p>
          <a:p>
            <a:pPr lvl="1"/>
            <a:r>
              <a:rPr lang="en-US" sz="2400" dirty="0" smtClean="0"/>
              <a:t>Art Class – Classroom Assistant (passes out supplies,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Drake Theatre – Stage Crew</a:t>
            </a:r>
          </a:p>
          <a:p>
            <a:pPr lvl="1"/>
            <a:r>
              <a:rPr lang="en-US" sz="2400" dirty="0" smtClean="0"/>
              <a:t>Student Recreation Center – Equipment check out</a:t>
            </a:r>
          </a:p>
          <a:p>
            <a:pPr lvl="1"/>
            <a:r>
              <a:rPr lang="en-US" sz="2400" dirty="0" err="1" smtClean="0"/>
              <a:t>UniPrint</a:t>
            </a:r>
            <a:r>
              <a:rPr lang="en-US" sz="2400" dirty="0" smtClean="0"/>
              <a:t> – Print Shop Assistant</a:t>
            </a:r>
          </a:p>
          <a:p>
            <a:pPr lvl="1"/>
            <a:r>
              <a:rPr lang="en-US" sz="2400" dirty="0" smtClean="0"/>
              <a:t>Columbus Zoo – Customer Service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79004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SUMCPowerPointTemplate_Master">
  <a:themeElements>
    <a:clrScheme name="1_OSUMCPowerPointTemplat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SUMCPowerPointTemplate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SUMCPowerPointTemplat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UMCPowerPointTemplat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UMCPowerPointTemplat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UMCPowerPointTemplat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UMCPowerPointTemplat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UMCPowerPointTemplat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UMCPowerPointTemplat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UMCPowerPointTemplat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UMCPowerPointTemplat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UMCPowerPointTemplat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UMCPowerPointTemplat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UMCPowerPointTemplat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511</Words>
  <Application>Microsoft Office PowerPoint</Application>
  <PresentationFormat>On-screen Show (4:3)</PresentationFormat>
  <Paragraphs>165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1_OSUMCPowerPointTemplate_Master</vt:lpstr>
      <vt:lpstr>  Going to College: A Bridge to Employment  for Students with Autism August 11, 2015  </vt:lpstr>
      <vt:lpstr>Project Goals</vt:lpstr>
      <vt:lpstr>Think College Standards</vt:lpstr>
      <vt:lpstr>Slide 4</vt:lpstr>
      <vt:lpstr>Replication Site Director</vt:lpstr>
      <vt:lpstr> Governor Kasich’s Executive Order  Employment First  </vt:lpstr>
      <vt:lpstr>Academic Access </vt:lpstr>
      <vt:lpstr>Career Development: Project SEARCH = Employment</vt:lpstr>
      <vt:lpstr>Informational Interviews &amp;Internship Sites</vt:lpstr>
      <vt:lpstr>2014-2015 Employment Data N=14 students </vt:lpstr>
      <vt:lpstr>Campus Membership</vt:lpstr>
      <vt:lpstr>Self-Determination</vt:lpstr>
      <vt:lpstr>Youngstown State University – TOPS Program of Study</vt:lpstr>
      <vt:lpstr>YSU - Campus Membership</vt:lpstr>
      <vt:lpstr>Shakespeare and Autism Project </vt:lpstr>
      <vt:lpstr>Drama Productions</vt:lpstr>
      <vt:lpstr>In Here Out There</vt:lpstr>
      <vt:lpstr>Hanging Out with TOPS Students</vt:lpstr>
      <vt:lpstr>National Resources</vt:lpstr>
    </vt:vector>
  </TitlesOfParts>
  <Company>The OSU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Lefeld</dc:creator>
  <cp:lastModifiedBy>Tom Hess</cp:lastModifiedBy>
  <cp:revision>290</cp:revision>
  <dcterms:created xsi:type="dcterms:W3CDTF">2013-10-15T19:12:41Z</dcterms:created>
  <dcterms:modified xsi:type="dcterms:W3CDTF">2015-08-11T02:56:32Z</dcterms:modified>
</cp:coreProperties>
</file>